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57" r:id="rId2"/>
    <p:sldId id="372" r:id="rId3"/>
    <p:sldId id="373" r:id="rId4"/>
    <p:sldId id="369" r:id="rId5"/>
    <p:sldId id="374" r:id="rId6"/>
    <p:sldId id="366" r:id="rId7"/>
    <p:sldId id="368" r:id="rId8"/>
    <p:sldId id="375" r:id="rId9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66"/>
    <a:srgbClr val="3399FF"/>
    <a:srgbClr val="339933"/>
    <a:srgbClr val="CC0000"/>
    <a:srgbClr val="3366FF"/>
    <a:srgbClr val="99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51" autoAdjust="0"/>
    <p:restoredTop sz="89281" autoAdjust="0"/>
  </p:normalViewPr>
  <p:slideViewPr>
    <p:cSldViewPr>
      <p:cViewPr varScale="1">
        <p:scale>
          <a:sx n="101" d="100"/>
          <a:sy n="101" d="100"/>
        </p:scale>
        <p:origin x="812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>
      <p:cViewPr varScale="1">
        <p:scale>
          <a:sx n="76" d="100"/>
          <a:sy n="76" d="100"/>
        </p:scale>
        <p:origin x="-2076" y="-108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E2CB6-6133-4DAC-8C84-7DE04A7CD06B}" type="datetimeFigureOut">
              <a:rPr lang="en-US" smtClean="0"/>
              <a:pPr/>
              <a:t>11/9/2018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61DB2-E7AB-4E43-BC15-B3ADF3FFA2D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563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86E4AE3-CF4A-4D01-A7CD-26C12CC719EB}" type="datetimeFigureOut">
              <a:rPr lang="en-US"/>
              <a:pPr>
                <a:defRPr/>
              </a:pPr>
              <a:t>11/9/2018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42E9269-F4F4-4146-82BC-89BDC18A6F9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5540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42E9269-F4F4-4146-82BC-89BDC18A6F98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090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42E9269-F4F4-4146-82BC-89BDC18A6F98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028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42E9269-F4F4-4146-82BC-89BDC18A6F98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35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/>
          <p:cNvSpPr>
            <a:spLocks noGrp="1"/>
          </p:cNvSpPr>
          <p:nvPr>
            <p:ph type="body" sz="quarter" idx="15"/>
          </p:nvPr>
        </p:nvSpPr>
        <p:spPr>
          <a:xfrm>
            <a:off x="4267200" y="4114800"/>
            <a:ext cx="4876800" cy="2057400"/>
          </a:xfrm>
          <a:prstGeom prst="rect">
            <a:avLst/>
          </a:prstGeom>
        </p:spPr>
        <p:txBody>
          <a:bodyPr anchor="ctr" anchorCtr="1"/>
          <a:lstStyle>
            <a:lvl1pPr algn="ctr">
              <a:spcBef>
                <a:spcPct val="20000"/>
              </a:spcBef>
              <a:buNone/>
              <a:defRPr sz="2400" b="0">
                <a:solidFill>
                  <a:schemeClr val="accent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  <a:lvl2pPr>
              <a:defRPr b="0">
                <a:solidFill>
                  <a:schemeClr val="accent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2pPr>
          </a:lstStyle>
          <a:p>
            <a:pPr lvl="0" algn="ctr">
              <a:spcBef>
                <a:spcPct val="20000"/>
              </a:spcBef>
            </a:pPr>
            <a:r>
              <a:rPr lang="en-US" sz="2800" b="1" dirty="0">
                <a:solidFill>
                  <a:srgbClr val="000066"/>
                </a:solidFill>
              </a:rPr>
              <a:t>Click to edit Master text styles</a:t>
            </a:r>
          </a:p>
          <a:p>
            <a:pPr lvl="1" algn="ctr">
              <a:spcBef>
                <a:spcPct val="20000"/>
              </a:spcBef>
            </a:pPr>
            <a:r>
              <a:rPr lang="en-US" sz="2800" b="1" dirty="0">
                <a:solidFill>
                  <a:srgbClr val="000066"/>
                </a:solidFill>
              </a:rPr>
              <a:t>Second level</a:t>
            </a:r>
          </a:p>
        </p:txBody>
      </p:sp>
      <p:pic>
        <p:nvPicPr>
          <p:cNvPr id="5" name="Picture 17"/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55" r="-2106" b="-21826"/>
          <a:stretch>
            <a:fillRect/>
          </a:stretch>
        </p:blipFill>
        <p:spPr bwMode="auto">
          <a:xfrm>
            <a:off x="990600" y="2819400"/>
            <a:ext cx="3276600" cy="3100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2" descr="shield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54213" y="1981200"/>
            <a:ext cx="1246187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3"/>
          <p:cNvSpPr txBox="1">
            <a:spLocks noChangeArrowheads="1"/>
          </p:cNvSpPr>
          <p:nvPr userDrawn="1"/>
        </p:nvSpPr>
        <p:spPr bwMode="auto">
          <a:xfrm>
            <a:off x="917575" y="354013"/>
            <a:ext cx="6778625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271" tIns="45636" rIns="91271" bIns="45636">
            <a:spAutoFit/>
          </a:bodyPr>
          <a:lstStyle/>
          <a:p>
            <a:pPr defTabSz="914408">
              <a:defRPr/>
            </a:pPr>
            <a:r>
              <a:rPr lang="en-US" sz="3300" b="1" dirty="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+mn-cs"/>
              </a:rPr>
              <a:t>Air Force Institute of Technology</a:t>
            </a:r>
            <a:endParaRPr lang="en-US" sz="3300" b="1" dirty="0">
              <a:effectLst>
                <a:outerShdw blurRad="38100" dist="38100" dir="2700000" algn="tl">
                  <a:srgbClr val="C0C0C0"/>
                </a:outerShdw>
              </a:effectLst>
              <a:cs typeface="+mn-cs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2590800" y="1143000"/>
            <a:ext cx="6553200" cy="2743200"/>
          </a:xfrm>
          <a:prstGeom prst="rect">
            <a:avLst/>
          </a:prstGeom>
        </p:spPr>
        <p:txBody>
          <a:bodyPr anchor="ctr" anchorCtr="1"/>
          <a:lstStyle>
            <a:lvl1pPr>
              <a:buNone/>
              <a:defRPr sz="3200" b="0" baseline="0">
                <a:solidFill>
                  <a:schemeClr val="accent2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lvl="0" algn="ctr">
              <a:lnSpc>
                <a:spcPct val="120000"/>
              </a:lnSpc>
              <a:defRPr/>
            </a:pPr>
            <a:r>
              <a:rPr lang="en-US" sz="2400" b="1" i="1" dirty="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7772400" cy="10287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224838" cy="4876800"/>
          </a:xfrm>
          <a:prstGeom prst="rect">
            <a:avLst/>
          </a:prstGeom>
        </p:spPr>
        <p:txBody>
          <a:bodyPr anchor="ctr" anchorCtr="0"/>
          <a:lstStyle>
            <a:lvl1pPr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/>
            </a:lvl1pPr>
            <a:lvl2pPr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/>
            </a:lvl2pPr>
            <a:lvl3pPr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/>
            </a:lvl3pPr>
            <a:lvl4pPr>
              <a:buClr>
                <a:schemeClr val="accent6">
                  <a:lumMod val="75000"/>
                </a:schemeClr>
              </a:buClr>
              <a:buFont typeface="Arial" pitchFamily="34" charset="0"/>
              <a:buChar char="‒"/>
              <a:defRPr/>
            </a:lvl4pPr>
            <a:lvl5pPr>
              <a:buClr>
                <a:schemeClr val="accent6">
                  <a:lumMod val="75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1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210002-136E-40B8-B935-9F5345C21C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533400" y="0"/>
            <a:ext cx="7772400" cy="10287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4114800" cy="4876800"/>
          </a:xfrm>
          <a:prstGeom prst="rect">
            <a:avLst/>
          </a:prstGeom>
        </p:spPr>
        <p:txBody>
          <a:bodyPr/>
          <a:lstStyle>
            <a:lvl1pPr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/>
            </a:lvl1pPr>
            <a:lvl2pPr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/>
            </a:lvl2pPr>
            <a:lvl3pPr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/>
            </a:lvl3pPr>
            <a:lvl4pPr>
              <a:buClr>
                <a:schemeClr val="accent6">
                  <a:lumMod val="75000"/>
                </a:schemeClr>
              </a:buClr>
              <a:buFont typeface="Arial" pitchFamily="34" charset="0"/>
              <a:buChar char="‒"/>
              <a:defRPr/>
            </a:lvl4pPr>
            <a:lvl5pPr>
              <a:buClr>
                <a:schemeClr val="accent6">
                  <a:lumMod val="75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1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210002-136E-40B8-B935-9F5345C21C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495800" y="1295400"/>
            <a:ext cx="4114800" cy="4876800"/>
          </a:xfrm>
          <a:prstGeom prst="rect">
            <a:avLst/>
          </a:prstGeom>
        </p:spPr>
        <p:txBody>
          <a:bodyPr/>
          <a:lstStyle>
            <a:lvl1pPr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/>
            </a:lvl1pPr>
            <a:lvl2pPr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/>
            </a:lvl2pPr>
            <a:lvl3pPr>
              <a:buClr>
                <a:schemeClr val="accent6">
                  <a:lumMod val="75000"/>
                </a:schemeClr>
              </a:buClr>
              <a:buFont typeface="Wingdings" pitchFamily="2" charset="2"/>
              <a:buChar char="§"/>
              <a:defRPr/>
            </a:lvl3pPr>
            <a:lvl4pPr>
              <a:buClr>
                <a:schemeClr val="accent6">
                  <a:lumMod val="75000"/>
                </a:schemeClr>
              </a:buClr>
              <a:buFont typeface="Arial" pitchFamily="34" charset="0"/>
              <a:buChar char="‒"/>
              <a:defRPr/>
            </a:lvl4pPr>
            <a:lvl5pPr>
              <a:buClr>
                <a:schemeClr val="accent6">
                  <a:lumMod val="75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1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EA789C-D27A-4D14-8B81-63A023EE86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D30AB4-D5CD-44E3-86BB-32EB5E178E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457200"/>
            <a:ext cx="70104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1676400" y="1981200"/>
            <a:ext cx="7010400" cy="4114800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53D586-D78B-460A-853B-6D646F9529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22"/>
          <p:cNvSpPr>
            <a:spLocks noGrp="1" noChangeArrowheads="1"/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8" cstate="print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972803" name="Rectangle 3"/>
          <p:cNvSpPr>
            <a:spLocks noChangeArrowheads="1"/>
          </p:cNvSpPr>
          <p:nvPr/>
        </p:nvSpPr>
        <p:spPr bwMode="auto">
          <a:xfrm flipV="1">
            <a:off x="1588" y="6337300"/>
            <a:ext cx="1811337" cy="60325"/>
          </a:xfrm>
          <a:prstGeom prst="rect">
            <a:avLst/>
          </a:prstGeom>
          <a:gradFill rotWithShape="0">
            <a:gsLst>
              <a:gs pos="0">
                <a:srgbClr val="000099"/>
              </a:gs>
              <a:gs pos="100000">
                <a:schemeClr val="accent2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043" tIns="45520" rIns="91043" bIns="4552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000000"/>
              </a:solidFill>
              <a:latin typeface="+mn-lt"/>
              <a:cs typeface="+mn-cs"/>
            </a:endParaRPr>
          </a:p>
        </p:txBody>
      </p:sp>
      <p:sp>
        <p:nvSpPr>
          <p:cNvPr id="972804" name="Rectangle 4"/>
          <p:cNvSpPr>
            <a:spLocks noChangeArrowheads="1"/>
          </p:cNvSpPr>
          <p:nvPr/>
        </p:nvSpPr>
        <p:spPr bwMode="auto">
          <a:xfrm flipV="1">
            <a:off x="7107238" y="6348413"/>
            <a:ext cx="2022475" cy="61912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rgbClr val="DDDDDD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lIns="82981" tIns="41493" rIns="82981" bIns="41493" anchor="ctr"/>
          <a:lstStyle/>
          <a:p>
            <a:pPr algn="ctr" defTabSz="827088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dirty="0">
              <a:solidFill>
                <a:srgbClr val="000000"/>
              </a:solidFill>
              <a:latin typeface="+mn-lt"/>
              <a:cs typeface="+mn-cs"/>
            </a:endParaRPr>
          </a:p>
        </p:txBody>
      </p:sp>
      <p:sp>
        <p:nvSpPr>
          <p:cNvPr id="972805" name="Text Box 5"/>
          <p:cNvSpPr txBox="1">
            <a:spLocks noChangeArrowheads="1"/>
          </p:cNvSpPr>
          <p:nvPr/>
        </p:nvSpPr>
        <p:spPr bwMode="auto">
          <a:xfrm>
            <a:off x="1844675" y="6234113"/>
            <a:ext cx="5270500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981" tIns="41493" rIns="82981" bIns="41493">
            <a:spAutoFit/>
          </a:bodyPr>
          <a:lstStyle/>
          <a:p>
            <a:pPr defTabSz="829923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1" i="1" dirty="0">
                <a:solidFill>
                  <a:srgbClr val="000066"/>
                </a:solidFill>
                <a:latin typeface="+mn-lt"/>
                <a:cs typeface="+mn-cs"/>
              </a:rPr>
              <a:t>Air University: The Intellectual and Leadership Center of the Air Force</a:t>
            </a:r>
          </a:p>
        </p:txBody>
      </p:sp>
      <p:sp>
        <p:nvSpPr>
          <p:cNvPr id="972808" name="Rectangle 8"/>
          <p:cNvSpPr>
            <a:spLocks noChangeArrowheads="1"/>
          </p:cNvSpPr>
          <p:nvPr/>
        </p:nvSpPr>
        <p:spPr bwMode="auto">
          <a:xfrm flipV="1">
            <a:off x="6324600" y="989013"/>
            <a:ext cx="2819400" cy="77787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rgbClr val="DDDDDD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rot="10800000" wrap="none" lIns="82981" tIns="41493" rIns="82981" bIns="41493" anchor="ctr"/>
          <a:lstStyle/>
          <a:p>
            <a:pPr algn="ctr" defTabSz="827088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dirty="0">
              <a:solidFill>
                <a:srgbClr val="000000"/>
              </a:solidFill>
              <a:latin typeface="+mn-lt"/>
              <a:cs typeface="+mn-cs"/>
            </a:endParaRPr>
          </a:p>
        </p:txBody>
      </p:sp>
      <p:sp>
        <p:nvSpPr>
          <p:cNvPr id="2055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0"/>
            <a:ext cx="77724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021" tIns="45511" rIns="91021" bIns="4551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972810" name="Rectangle 10"/>
          <p:cNvSpPr>
            <a:spLocks noChangeArrowheads="1"/>
          </p:cNvSpPr>
          <p:nvPr/>
        </p:nvSpPr>
        <p:spPr bwMode="auto">
          <a:xfrm flipV="1">
            <a:off x="0" y="989013"/>
            <a:ext cx="2478088" cy="74612"/>
          </a:xfrm>
          <a:prstGeom prst="rect">
            <a:avLst/>
          </a:prstGeom>
          <a:gradFill rotWithShape="0">
            <a:gsLst>
              <a:gs pos="0">
                <a:srgbClr val="000099"/>
              </a:gs>
              <a:gs pos="100000">
                <a:schemeClr val="accent2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043" tIns="45520" rIns="91043" bIns="4552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000000"/>
              </a:solidFill>
              <a:latin typeface="+mn-lt"/>
              <a:cs typeface="+mn-cs"/>
            </a:endParaRPr>
          </a:p>
        </p:txBody>
      </p:sp>
      <p:pic>
        <p:nvPicPr>
          <p:cNvPr id="2057" name="Picture 11" descr="chrmblue_std small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96850" y="128588"/>
            <a:ext cx="803275" cy="741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 Box 13"/>
          <p:cNvSpPr txBox="1">
            <a:spLocks noChangeArrowheads="1"/>
          </p:cNvSpPr>
          <p:nvPr/>
        </p:nvSpPr>
        <p:spPr bwMode="auto">
          <a:xfrm>
            <a:off x="3505200" y="6437313"/>
            <a:ext cx="2155825" cy="268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2225" tIns="41121" rIns="82225" bIns="41121">
            <a:spAutoFit/>
          </a:bodyPr>
          <a:lstStyle/>
          <a:p>
            <a:pPr defTabSz="82073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1" i="1" dirty="0">
                <a:solidFill>
                  <a:srgbClr val="000066"/>
                </a:solidFill>
                <a:latin typeface="+mn-lt"/>
                <a:cs typeface="+mn-cs"/>
              </a:rPr>
              <a:t>Aim High…Fly - Fight - Win</a:t>
            </a:r>
            <a:endParaRPr lang="en-US" sz="1200" i="1" dirty="0">
              <a:solidFill>
                <a:srgbClr val="000000"/>
              </a:solidFill>
              <a:latin typeface="+mn-lt"/>
              <a:cs typeface="+mn-cs"/>
            </a:endParaRPr>
          </a:p>
        </p:txBody>
      </p:sp>
      <p:pic>
        <p:nvPicPr>
          <p:cNvPr id="14" name="Picture 17" descr="AFIT(good)"/>
          <p:cNvPicPr>
            <a:picLocks noChangeAspect="1" noChangeArrowheads="1"/>
          </p:cNvPicPr>
          <p:nvPr/>
        </p:nvPicPr>
        <p:blipFill>
          <a:blip r:embed="rId10" cstate="print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7620000" y="152400"/>
            <a:ext cx="1447800" cy="694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2438400" y="901700"/>
            <a:ext cx="3976688" cy="28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83302" tIns="41652" rIns="83302" bIns="41652">
            <a:spAutoFit/>
          </a:bodyPr>
          <a:lstStyle/>
          <a:p>
            <a:pPr defTabSz="833180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300" b="1" i="1" dirty="0">
                <a:solidFill>
                  <a:srgbClr val="000066"/>
                </a:solidFill>
                <a:latin typeface="+mn-lt"/>
                <a:cs typeface="+mn-cs"/>
              </a:rPr>
              <a:t>The AFIT of Today is the Air Force of Tomorrow.</a:t>
            </a: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858000" y="64166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BB91381-3B66-47DE-9920-6C60C9B591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4" r:id="rId1"/>
    <p:sldLayoutId id="2147484111" r:id="rId2"/>
    <p:sldLayoutId id="2147484116" r:id="rId3"/>
    <p:sldLayoutId id="2147484112" r:id="rId4"/>
    <p:sldLayoutId id="2147484113" r:id="rId5"/>
    <p:sldLayoutId id="2147484118" r:id="rId6"/>
  </p:sldLayoutIdLst>
  <p:transition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5pPr>
      <a:lvl6pPr marL="455272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6pPr>
      <a:lvl7pPr marL="910544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7pPr>
      <a:lvl8pPr marL="1365819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8pPr>
      <a:lvl9pPr marL="182109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9pPr>
    </p:titleStyle>
    <p:bodyStyle>
      <a:lvl1pPr marL="331788" indent="-331788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30250" indent="-274638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</a:defRPr>
      </a:lvl2pPr>
      <a:lvl3pPr marL="1130300" indent="-217488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585913" indent="-217488" algn="l" rtl="0" eaLnBrk="1" fontAlgn="base" hangingPunct="1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</a:defRPr>
      </a:lvl4pPr>
      <a:lvl5pPr marL="2041525" indent="-217488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5pPr>
      <a:lvl6pPr marL="2503999" indent="-227637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59268" indent="-227637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14540" indent="-227637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69808" indent="-227637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0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5272" algn="l" defTabSz="910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0544" algn="l" defTabSz="910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5819" algn="l" defTabSz="910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1090" algn="l" defTabSz="910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6357" algn="l" defTabSz="910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1633" algn="l" defTabSz="910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86905" algn="l" defTabSz="910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2180" algn="l" defTabSz="91054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0FB7A8-E6A8-428A-B083-7DF891EC9BB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l"/>
            <a:r>
              <a:rPr lang="en-US" dirty="0"/>
              <a:t>David Crow</a:t>
            </a:r>
          </a:p>
          <a:p>
            <a:pPr algn="l"/>
            <a:r>
              <a:rPr lang="en-US" dirty="0"/>
              <a:t>Savannah Hyde</a:t>
            </a:r>
          </a:p>
          <a:p>
            <a:pPr algn="l"/>
            <a:r>
              <a:rPr lang="en-US" dirty="0"/>
              <a:t>Ahmed 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BFCDCF-491B-4A3C-8E10-BED08133D0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76800" y="1219200"/>
            <a:ext cx="2743200" cy="3017520"/>
          </a:xfrm>
        </p:spPr>
        <p:txBody>
          <a:bodyPr/>
          <a:lstStyle/>
          <a:p>
            <a:r>
              <a:rPr lang="en-US" sz="2800" dirty="0"/>
              <a:t>Phase 2</a:t>
            </a:r>
          </a:p>
          <a:p>
            <a:r>
              <a:rPr lang="en-US" sz="2800" dirty="0"/>
              <a:t>Charlie</a:t>
            </a:r>
          </a:p>
        </p:txBody>
      </p:sp>
    </p:spTree>
    <p:extLst>
      <p:ext uri="{BB962C8B-B14F-4D97-AF65-F5344CB8AC3E}">
        <p14:creationId xmlns:p14="http://schemas.microsoft.com/office/powerpoint/2010/main" val="241696517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F15F2-09BF-44C4-9982-E8E37A124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Steps to Complete Deliverable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24BE7-38AD-4788-A573-A8A54481D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Enumerate steps taken by group to accomplish deliverable</a:t>
            </a:r>
          </a:p>
          <a:p>
            <a:pPr lvl="1"/>
            <a:r>
              <a:rPr lang="en-US" dirty="0"/>
              <a:t>David: </a:t>
            </a:r>
            <a:r>
              <a:rPr lang="en-US" dirty="0" err="1"/>
              <a:t>WORadarSensor</a:t>
            </a:r>
            <a:r>
              <a:rPr lang="en-US" dirty="0"/>
              <a:t> (hyperplanes, sensor logic), lambda functions, overall cleanup</a:t>
            </a:r>
          </a:p>
          <a:p>
            <a:pPr lvl="1"/>
            <a:r>
              <a:rPr lang="en-US" dirty="0"/>
              <a:t>Savannah: Interceptor logic, object creation, callback forwarding</a:t>
            </a:r>
          </a:p>
          <a:p>
            <a:pPr lvl="1"/>
            <a:r>
              <a:rPr lang="en-US" dirty="0"/>
              <a:t>Ahmed: Keypresses, config file input and update, strategy pattern, object subscription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Issues</a:t>
            </a:r>
          </a:p>
          <a:p>
            <a:pPr lvl="2"/>
            <a:r>
              <a:rPr lang="en-US" dirty="0"/>
              <a:t>Individuals didn’t [initially] have enough knowledge to properly implement their own </a:t>
            </a:r>
            <a:r>
              <a:rPr lang="en-US"/>
              <a:t>subsystem within </a:t>
            </a:r>
            <a:r>
              <a:rPr lang="en-US" dirty="0"/>
              <a:t>greater system</a:t>
            </a:r>
          </a:p>
          <a:p>
            <a:pPr lvl="2"/>
            <a:r>
              <a:rPr lang="en-US" dirty="0"/>
              <a:t>Unawareness of key features (lambda functionality, plane rotation)</a:t>
            </a:r>
          </a:p>
        </p:txBody>
      </p:sp>
    </p:spTree>
    <p:extLst>
      <p:ext uri="{BB962C8B-B14F-4D97-AF65-F5344CB8AC3E}">
        <p14:creationId xmlns:p14="http://schemas.microsoft.com/office/powerpoint/2010/main" val="424716443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E32A-D7FD-4BD1-8013-74930D419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88168-C55C-40E3-8198-BE9EEE5E0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Software quality attributes</a:t>
            </a:r>
          </a:p>
          <a:p>
            <a:pPr lvl="1"/>
            <a:r>
              <a:rPr lang="en-US" dirty="0"/>
              <a:t>No significant design decisions – simply implemented provided methods</a:t>
            </a:r>
          </a:p>
          <a:p>
            <a:pPr lvl="1"/>
            <a:r>
              <a:rPr lang="en-US" dirty="0"/>
              <a:t>Most important software quality: readability – primarily worked remotely</a:t>
            </a:r>
          </a:p>
          <a:p>
            <a:r>
              <a:rPr lang="en-US" dirty="0"/>
              <a:t>Design patterns</a:t>
            </a:r>
          </a:p>
          <a:p>
            <a:pPr lvl="1"/>
            <a:r>
              <a:rPr lang="en-US" dirty="0"/>
              <a:t>Strategy pattern – program can easily be expanded to perform more complicated motion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6A8D5A-2FAC-4589-9E76-B82CA60B406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36210002-136E-40B8-B935-9F5345C21C0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507338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909E-19F8-41AF-B27A-F28530CEE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6B0F7-1E5D-48CF-B8BA-783CA7581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What worked?</a:t>
            </a:r>
          </a:p>
          <a:p>
            <a:pPr lvl="1"/>
            <a:r>
              <a:rPr lang="en-US" dirty="0"/>
              <a:t>The simple stuff</a:t>
            </a:r>
          </a:p>
          <a:p>
            <a:r>
              <a:rPr lang="en-US" dirty="0"/>
              <a:t>What did not?</a:t>
            </a:r>
          </a:p>
          <a:p>
            <a:pPr lvl="1"/>
            <a:r>
              <a:rPr lang="en-US" dirty="0"/>
              <a:t>Hyperplane math</a:t>
            </a:r>
          </a:p>
          <a:p>
            <a:pPr lvl="1"/>
            <a:r>
              <a:rPr lang="en-US" dirty="0"/>
              <a:t>Trigonometry</a:t>
            </a:r>
          </a:p>
          <a:p>
            <a:r>
              <a:rPr lang="en-US" dirty="0"/>
              <a:t>If you could send a message back through time, what would you tell your group?</a:t>
            </a:r>
          </a:p>
          <a:p>
            <a:pPr lvl="1"/>
            <a:r>
              <a:rPr lang="en-US" dirty="0"/>
              <a:t>Rotating the visual wedge does not rotate the sensed area</a:t>
            </a:r>
          </a:p>
          <a:p>
            <a:pPr lvl="1"/>
            <a:r>
              <a:rPr lang="en-US" dirty="0"/>
              <a:t>The filter function converts an object’s position to distance, heading, and azimuth relative to the sensor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A07F97-E667-4051-8D44-B9E69DDB89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36210002-136E-40B8-B935-9F5345C21C0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5563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 </a:t>
            </a:r>
            <a:r>
              <a:rPr lang="en-US"/>
              <a:t>of Functionality / </a:t>
            </a:r>
            <a:r>
              <a:rPr lang="en-US" dirty="0"/>
              <a:t>Performance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36210002-136E-40B8-B935-9F5345C21C0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3" name="Screen Recording 2018-11-06 at 9.15.51 PM.mov">
            <a:hlinkClick r:id="" action="ppaction://media"/>
            <a:extLst>
              <a:ext uri="{FF2B5EF4-FFF2-40B4-BE49-F238E27FC236}">
                <a16:creationId xmlns:a16="http://schemas.microsoft.com/office/drawing/2014/main" id="{61662605-5C3E-4843-84B4-3F8DDE1FE7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1411525"/>
            <a:ext cx="7772400" cy="464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240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1B825-F365-4DA8-8471-93017F5C6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Hours and Morale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ED325-57D6-429C-8D07-B1CDC84C0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Lt David Crow: high morale</a:t>
            </a:r>
          </a:p>
          <a:p>
            <a:pPr lvl="1"/>
            <a:r>
              <a:rPr lang="en-US" dirty="0"/>
              <a:t>2 hours implementing </a:t>
            </a:r>
            <a:r>
              <a:rPr lang="en-US" dirty="0" err="1"/>
              <a:t>WORadarSensor</a:t>
            </a:r>
            <a:endParaRPr lang="en-US" dirty="0"/>
          </a:p>
          <a:p>
            <a:pPr lvl="1"/>
            <a:r>
              <a:rPr lang="en-US" dirty="0"/>
              <a:t>2 hours for lambdas and cleanup</a:t>
            </a:r>
          </a:p>
          <a:p>
            <a:pPr lvl="1"/>
            <a:r>
              <a:rPr lang="en-US" dirty="0"/>
              <a:t>2 hours debugging object sensing</a:t>
            </a:r>
          </a:p>
          <a:p>
            <a:r>
              <a:rPr lang="en-US" dirty="0"/>
              <a:t>Lt Savannah Hyde: high morale</a:t>
            </a:r>
          </a:p>
          <a:p>
            <a:pPr lvl="1"/>
            <a:r>
              <a:rPr lang="en-US" dirty="0"/>
              <a:t>2 hours creating objects and forwarding callbacks</a:t>
            </a:r>
          </a:p>
          <a:p>
            <a:pPr lvl="1"/>
            <a:r>
              <a:rPr lang="en-US" dirty="0"/>
              <a:t>1 hour implementing interceptor logic</a:t>
            </a:r>
          </a:p>
          <a:p>
            <a:pPr lvl="1"/>
            <a:r>
              <a:rPr lang="en-US" dirty="0"/>
              <a:t>1.5 hours attempting lambda functions</a:t>
            </a:r>
          </a:p>
          <a:p>
            <a:r>
              <a:rPr lang="en-US" dirty="0"/>
              <a:t>Lt Ahmed King: high morale</a:t>
            </a:r>
          </a:p>
          <a:p>
            <a:pPr lvl="1"/>
            <a:r>
              <a:rPr lang="en-US" dirty="0"/>
              <a:t>1.5 hours implementing functions in </a:t>
            </a:r>
            <a:r>
              <a:rPr lang="en-US" dirty="0" err="1"/>
              <a:t>DefenseDaemon</a:t>
            </a:r>
            <a:endParaRPr lang="en-US" dirty="0"/>
          </a:p>
          <a:p>
            <a:pPr lvl="1"/>
            <a:r>
              <a:rPr lang="en-US" dirty="0"/>
              <a:t>2 hours fixing Git issues, debugging, and reviewing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7A0E3-1FDA-4F1A-969B-A01E48856B2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36210002-136E-40B8-B935-9F5345C21C0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73048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C773F-AEA6-4C08-A965-0FC1AE536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BF3DF-1F02-452C-94D4-DDC912E1E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F1E040-BBDF-42E6-88B2-2241EDE95B0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36210002-136E-40B8-B935-9F5345C21C0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6792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36210002-136E-40B8-B935-9F5345C21C0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224838" cy="4876800"/>
          </a:xfrm>
        </p:spPr>
        <p:txBody>
          <a:bodyPr/>
          <a:lstStyle/>
          <a:p>
            <a:r>
              <a:rPr lang="en-US" sz="1200" dirty="0" smtClean="0"/>
              <a:t>57.5/60</a:t>
            </a:r>
            <a:endParaRPr lang="en-US" sz="1200" dirty="0"/>
          </a:p>
          <a:p>
            <a:r>
              <a:rPr lang="en-US" sz="1200" dirty="0"/>
              <a:t>Functional </a:t>
            </a:r>
            <a:r>
              <a:rPr lang="en-US" sz="1200" dirty="0" err="1"/>
              <a:t>Reqs</a:t>
            </a:r>
            <a:r>
              <a:rPr lang="en-US" sz="1200" dirty="0"/>
              <a:t> ( </a:t>
            </a:r>
            <a:r>
              <a:rPr lang="en-US" sz="1200" dirty="0" smtClean="0"/>
              <a:t>18 </a:t>
            </a:r>
            <a:r>
              <a:rPr lang="en-US" sz="1200" dirty="0"/>
              <a:t>/ </a:t>
            </a:r>
            <a:r>
              <a:rPr lang="en-US" sz="1200" dirty="0" smtClean="0"/>
              <a:t>18 </a:t>
            </a:r>
            <a:r>
              <a:rPr lang="en-US" sz="1200" dirty="0"/>
              <a:t>)</a:t>
            </a:r>
          </a:p>
          <a:p>
            <a:pPr lvl="1"/>
            <a:r>
              <a:rPr lang="en-US" sz="1200" dirty="0"/>
              <a:t>Commands</a:t>
            </a:r>
          </a:p>
          <a:p>
            <a:pPr lvl="2"/>
            <a:r>
              <a:rPr lang="en-US" sz="1050" dirty="0"/>
              <a:t>Key presses performed </a:t>
            </a:r>
            <a:r>
              <a:rPr lang="en-US" sz="1050" dirty="0" smtClean="0"/>
              <a:t>properly</a:t>
            </a:r>
            <a:endParaRPr lang="en-US" sz="1050" dirty="0"/>
          </a:p>
          <a:p>
            <a:pPr lvl="2"/>
            <a:r>
              <a:rPr lang="en-US" sz="1050" dirty="0" smtClean="0"/>
              <a:t>Parses </a:t>
            </a:r>
            <a:r>
              <a:rPr lang="en-US" sz="1050" dirty="0" err="1"/>
              <a:t>config</a:t>
            </a:r>
            <a:r>
              <a:rPr lang="en-US" sz="1050" dirty="0"/>
              <a:t> and </a:t>
            </a:r>
            <a:r>
              <a:rPr lang="en-US" sz="1050" dirty="0" smtClean="0"/>
              <a:t>updates </a:t>
            </a:r>
            <a:r>
              <a:rPr lang="en-US" sz="1050" dirty="0"/>
              <a:t>as </a:t>
            </a:r>
            <a:r>
              <a:rPr lang="en-US" sz="1050" dirty="0" smtClean="0"/>
              <a:t>expected</a:t>
            </a:r>
          </a:p>
          <a:p>
            <a:pPr lvl="1"/>
            <a:r>
              <a:rPr lang="en-US" sz="1200" dirty="0" smtClean="0"/>
              <a:t>Design</a:t>
            </a:r>
            <a:endParaRPr lang="en-US" sz="1200" dirty="0"/>
          </a:p>
          <a:p>
            <a:pPr lvl="2"/>
            <a:r>
              <a:rPr lang="en-US" sz="1050" dirty="0"/>
              <a:t>Callbacks / lambdas function as expected</a:t>
            </a:r>
          </a:p>
          <a:p>
            <a:pPr lvl="1"/>
            <a:r>
              <a:rPr lang="en-US" sz="1200" dirty="0"/>
              <a:t>Spherical vs non-spherical</a:t>
            </a:r>
          </a:p>
          <a:p>
            <a:pPr lvl="2"/>
            <a:r>
              <a:rPr lang="en-US" sz="1050" dirty="0" smtClean="0"/>
              <a:t>Polar coordinate conversion functions properly</a:t>
            </a:r>
          </a:p>
          <a:p>
            <a:pPr lvl="2"/>
            <a:r>
              <a:rPr lang="en-US" sz="1050" dirty="0" smtClean="0"/>
              <a:t>Good collision detection</a:t>
            </a:r>
          </a:p>
          <a:p>
            <a:r>
              <a:rPr lang="en-US" sz="1400" dirty="0" smtClean="0"/>
              <a:t>Code Quality / Style / Software Attributes ( </a:t>
            </a:r>
            <a:r>
              <a:rPr lang="en-US" sz="1400" dirty="0" smtClean="0"/>
              <a:t>16 </a:t>
            </a:r>
            <a:r>
              <a:rPr lang="en-US" sz="1400" dirty="0" smtClean="0"/>
              <a:t>/ 18 </a:t>
            </a:r>
            <a:r>
              <a:rPr lang="en-US" sz="1400" dirty="0" smtClean="0"/>
              <a:t>)</a:t>
            </a:r>
          </a:p>
          <a:p>
            <a:pPr lvl="1"/>
            <a:r>
              <a:rPr lang="en-US" sz="1200" dirty="0" smtClean="0"/>
              <a:t>-1 Compiler warning: </a:t>
            </a:r>
            <a:r>
              <a:rPr lang="en-US" sz="700" dirty="0"/>
              <a:t>glviewdefensedaemon.cpp(407): warning C4244: '=': conversion from 'double' to 'T', possible loss of data</a:t>
            </a:r>
            <a:endParaRPr lang="en-US" sz="1200" dirty="0" smtClean="0"/>
          </a:p>
          <a:p>
            <a:pPr lvl="1"/>
            <a:r>
              <a:rPr lang="en-US" sz="1200" dirty="0" smtClean="0"/>
              <a:t>-0.5 Employ </a:t>
            </a:r>
            <a:r>
              <a:rPr lang="en-US" sz="1200" dirty="0" smtClean="0"/>
              <a:t>Vector::</a:t>
            </a:r>
            <a:r>
              <a:rPr lang="en-US" sz="1200" dirty="0" err="1" smtClean="0"/>
              <a:t>getTheta</a:t>
            </a:r>
            <a:r>
              <a:rPr lang="en-US" sz="1200" dirty="0" smtClean="0"/>
              <a:t>, </a:t>
            </a:r>
            <a:r>
              <a:rPr lang="en-US" sz="1200" dirty="0" err="1" smtClean="0"/>
              <a:t>getPhi</a:t>
            </a:r>
            <a:r>
              <a:rPr lang="en-US" sz="1200" dirty="0" smtClean="0"/>
              <a:t> methods for polar decomposition of Vectors</a:t>
            </a:r>
          </a:p>
          <a:p>
            <a:pPr lvl="1"/>
            <a:r>
              <a:rPr lang="en-US" sz="1200" dirty="0" smtClean="0"/>
              <a:t>Good job correctly implementing math for collision detection / point inclusion.</a:t>
            </a:r>
            <a:endParaRPr lang="en-US" sz="1200" dirty="0"/>
          </a:p>
          <a:p>
            <a:r>
              <a:rPr lang="en-US" sz="1400" dirty="0" err="1" smtClean="0"/>
              <a:t>Git</a:t>
            </a:r>
            <a:r>
              <a:rPr lang="en-US" sz="1400" dirty="0" smtClean="0"/>
              <a:t> Logs / Group Work ( 12 / 12 )</a:t>
            </a:r>
          </a:p>
          <a:p>
            <a:pPr lvl="1"/>
            <a:r>
              <a:rPr lang="en-US" sz="1200" dirty="0" err="1" smtClean="0"/>
              <a:t>Git</a:t>
            </a:r>
            <a:r>
              <a:rPr lang="en-US" sz="1200" dirty="0" smtClean="0"/>
              <a:t> comments explain corresponding work</a:t>
            </a:r>
          </a:p>
          <a:p>
            <a:pPr lvl="1"/>
            <a:r>
              <a:rPr lang="en-US" sz="1200" dirty="0" smtClean="0"/>
              <a:t>Savannah only had one commit, but showed lots of work. Was all this one chunk?</a:t>
            </a:r>
            <a:endParaRPr lang="en-US" sz="1200" dirty="0" smtClean="0"/>
          </a:p>
          <a:p>
            <a:r>
              <a:rPr lang="en-US" sz="1400" dirty="0" smtClean="0"/>
              <a:t>Presentation ( 11 of 12)</a:t>
            </a:r>
          </a:p>
          <a:p>
            <a:pPr lvl="1"/>
            <a:r>
              <a:rPr lang="en-US" sz="1200" dirty="0" smtClean="0"/>
              <a:t>Conveyed </a:t>
            </a:r>
            <a:r>
              <a:rPr lang="en-US" sz="1200" dirty="0"/>
              <a:t>development process successfully</a:t>
            </a:r>
          </a:p>
          <a:p>
            <a:pPr lvl="1"/>
            <a:r>
              <a:rPr lang="en-US" sz="1200" dirty="0" smtClean="0"/>
              <a:t>Demo was good, </a:t>
            </a:r>
            <a:r>
              <a:rPr lang="en-US" sz="1200" dirty="0" smtClean="0"/>
              <a:t>quantitative </a:t>
            </a:r>
            <a:r>
              <a:rPr lang="en-US" sz="1200" dirty="0" smtClean="0"/>
              <a:t>results shown in ppt.</a:t>
            </a:r>
          </a:p>
        </p:txBody>
      </p:sp>
    </p:spTree>
    <p:extLst>
      <p:ext uri="{BB962C8B-B14F-4D97-AF65-F5344CB8AC3E}">
        <p14:creationId xmlns:p14="http://schemas.microsoft.com/office/powerpoint/2010/main" val="180243686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AFIT_PPT_TEMPLA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00"/>
      </a:hlink>
      <a:folHlink>
        <a:srgbClr val="000066"/>
      </a:folHlink>
    </a:clrScheme>
    <a:fontScheme name="2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2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AFIT_PPT_TEMPLATE</Template>
  <TotalTime>2339</TotalTime>
  <Words>428</Words>
  <Application>Microsoft Office PowerPoint</Application>
  <PresentationFormat>On-screen Show (4:3)</PresentationFormat>
  <Paragraphs>73</Paragraphs>
  <Slides>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AFIT_PPT_TEMPLATE</vt:lpstr>
      <vt:lpstr>PowerPoint Presentation</vt:lpstr>
      <vt:lpstr>Group Steps to Complete Deliverable</vt:lpstr>
      <vt:lpstr>Design Decisions</vt:lpstr>
      <vt:lpstr>Lessons Learned</vt:lpstr>
      <vt:lpstr>Images of Functionality / Performance Analysis</vt:lpstr>
      <vt:lpstr>Team Hours and Morale</vt:lpstr>
      <vt:lpstr>Questions?</vt:lpstr>
      <vt:lpstr>Grading</vt:lpstr>
    </vt:vector>
  </TitlesOfParts>
  <Company>AFIT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>AFIT</dc:subject>
  <dc:creator>Yong Sinn</dc:creator>
  <cp:lastModifiedBy>user</cp:lastModifiedBy>
  <cp:revision>289</cp:revision>
  <dcterms:created xsi:type="dcterms:W3CDTF">2012-10-01T11:38:02Z</dcterms:created>
  <dcterms:modified xsi:type="dcterms:W3CDTF">2018-11-09T20:34:08Z</dcterms:modified>
</cp:coreProperties>
</file>